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03" r:id="rId3"/>
    <p:sldId id="304" r:id="rId4"/>
    <p:sldId id="305" r:id="rId5"/>
    <p:sldId id="306" r:id="rId6"/>
    <p:sldId id="307" r:id="rId7"/>
    <p:sldId id="313" r:id="rId8"/>
    <p:sldId id="314" r:id="rId9"/>
    <p:sldId id="315" r:id="rId10"/>
    <p:sldId id="316" r:id="rId11"/>
    <p:sldId id="317" r:id="rId12"/>
    <p:sldId id="318" r:id="rId13"/>
    <p:sldId id="310" r:id="rId14"/>
    <p:sldId id="312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C26D"/>
    <a:srgbClr val="FFFFCC"/>
    <a:srgbClr val="99FF66"/>
    <a:srgbClr val="0000FF"/>
    <a:srgbClr val="FEF1DA"/>
    <a:srgbClr val="FFE9B3"/>
    <a:srgbClr val="FEE3C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24" autoAdjust="0"/>
    <p:restoredTop sz="94660"/>
  </p:normalViewPr>
  <p:slideViewPr>
    <p:cSldViewPr>
      <p:cViewPr varScale="1">
        <p:scale>
          <a:sx n="65" d="100"/>
          <a:sy n="65" d="100"/>
        </p:scale>
        <p:origin x="68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mbria" pitchFamily="18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mbria" pitchFamily="18" charset="0"/>
                <a:cs typeface="Arial" charset="0"/>
              </a:defRPr>
            </a:lvl1pPr>
          </a:lstStyle>
          <a:p>
            <a:pPr>
              <a:defRPr/>
            </a:pPr>
            <a:fld id="{CB93591A-58E4-4915-AA0E-F2744A39BEBE}" type="datetimeFigureOut">
              <a:rPr lang="ru-RU"/>
              <a:pPr>
                <a:defRPr/>
              </a:pPr>
              <a:t>20.05.2021</a:t>
            </a:fld>
            <a:endParaRPr lang="ru-RU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mbria" pitchFamily="18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mbria" pitchFamily="18" charset="0"/>
                <a:cs typeface="Arial" charset="0"/>
              </a:defRPr>
            </a:lvl1pPr>
          </a:lstStyle>
          <a:p>
            <a:pPr>
              <a:defRPr/>
            </a:pPr>
            <a:fld id="{79F186CC-9AD1-4022-B799-B68580762B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130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Скругленный прямоугольник 12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6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10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8485D-3512-4BA9-AC65-E74207BA9F72}" type="datetimeFigureOut">
              <a:rPr lang="ru-RU"/>
              <a:pPr>
                <a:defRPr/>
              </a:pPr>
              <a:t>20.05.2021</a:t>
            </a:fld>
            <a:endParaRPr lang="ru-RU"/>
          </a:p>
        </p:txBody>
      </p:sp>
      <p:sp>
        <p:nvSpPr>
          <p:cNvPr id="12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ACCCD4E-6B81-4E99-B3E9-8A4C88D52B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B9EF4-7E58-4395-85D9-BC35D4F1066A}" type="datetimeFigureOut">
              <a:rPr lang="ru-RU"/>
              <a:pPr>
                <a:defRPr/>
              </a:pPr>
              <a:t>20.05.2021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FBA2F-50D7-491A-AFFB-D1764C1DAF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9B5B5-ACFB-4F78-B4C0-1D65DFB3C96B}" type="datetimeFigureOut">
              <a:rPr lang="ru-RU"/>
              <a:pPr>
                <a:defRPr/>
              </a:pPr>
              <a:t>20.05.2021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F99FD-9951-407F-A3C4-BA66750622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C1D09-B597-437E-9EAB-4A7D9E922E67}" type="datetimeFigureOut">
              <a:rPr lang="ru-RU"/>
              <a:pPr>
                <a:defRPr/>
              </a:pPr>
              <a:t>20.05.2021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DDD79-0AF7-47AE-8D2B-2C440B6A96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6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7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8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EEB12-6C26-41ED-8800-5814D6C08456}" type="datetimeFigureOut">
              <a:rPr lang="ru-RU"/>
              <a:pPr>
                <a:defRPr/>
              </a:pPr>
              <a:t>20.05.2021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BFDE6-CB1D-4F72-AD15-052ACF3B7C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1B06A-B74C-4BF3-9C62-F2828235BCBF}" type="datetimeFigureOut">
              <a:rPr lang="ru-RU"/>
              <a:pPr>
                <a:defRPr/>
              </a:pPr>
              <a:t>20.05.2021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5A081-832A-4C99-BE4B-EC119BE075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57873-6BE6-4B2F-8586-B9B44EDD11E9}" type="datetimeFigureOut">
              <a:rPr lang="ru-RU"/>
              <a:pPr>
                <a:defRPr/>
              </a:pPr>
              <a:t>20.05.2021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4B33C-E315-4324-8831-683C6C94F1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9B9B9-09D1-4598-A617-2F8F76FF2130}" type="datetimeFigureOut">
              <a:rPr lang="ru-RU"/>
              <a:pPr>
                <a:defRPr/>
              </a:pPr>
              <a:t>20.05.2021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184F4-0E00-482E-AB6B-9E888F52C0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F0CE8-D5CF-4A83-9043-7A72969AD903}" type="datetimeFigureOut">
              <a:rPr lang="ru-RU"/>
              <a:pPr>
                <a:defRPr/>
              </a:pPr>
              <a:t>20.05.2021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CF335-0852-4762-882B-3BABB15DFF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Скругленный прямоугольник 8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037DF-FB8C-45EB-A7D4-73F68F1EE4F7}" type="datetimeFigureOut">
              <a:rPr lang="ru-RU"/>
              <a:pPr>
                <a:defRPr/>
              </a:pPr>
              <a:t>20.05.2021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C2307-0818-4295-8659-2C6B8DBE84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0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1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2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9ECE6-16E4-4EC4-9CAF-CFE6F159E707}" type="datetimeFigureOut">
              <a:rPr lang="ru-RU"/>
              <a:pPr>
                <a:defRPr/>
              </a:pPr>
              <a:t>20.05.2021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791AF4-66B5-46CA-969C-ADA511EC0B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1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Заголовок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E3EAC45-6056-404D-ABB8-280C2B134F27}" type="datetimeFigureOut">
              <a:rPr lang="ru-RU"/>
              <a:pPr>
                <a:defRPr/>
              </a:pPr>
              <a:t>20.05.2021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1F1D176-7ED2-4139-8EB3-1D68B3AC6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74" r:id="rId8"/>
    <p:sldLayoutId id="2147483675" r:id="rId9"/>
    <p:sldLayoutId id="2147483666" r:id="rId10"/>
    <p:sldLayoutId id="214748366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323528" y="1701800"/>
            <a:ext cx="8350250" cy="1727200"/>
          </a:xfrm>
        </p:spPr>
        <p:txBody>
          <a:bodyPr/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 ребёнок – старшеклассник.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родителям по формированию успешной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ttps://avatars.mds.yandex.net/get-zen_doc/3665883/pub_5efc99673dd1ae44acd47b5a_5efc9bc115ec1f5abc0862f2/scale_12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284984"/>
            <a:ext cx="4758125" cy="3168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340768"/>
            <a:ext cx="8348464" cy="114300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родителей –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справляться с различными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задачами,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создав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него установку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«Ты можешь это сделать».</a:t>
            </a:r>
            <a:b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https://media.rbcdn.ru/media/news/19a0fae7-1394-47d1-bd8d-9329c10a315e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348880"/>
            <a:ext cx="6012160" cy="400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671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1955"/>
            <a:ext cx="77724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27584" y="1174955"/>
            <a:ext cx="7772400" cy="4572000"/>
          </a:xfrm>
        </p:spPr>
        <p:txBody>
          <a:bodyPr/>
          <a:lstStyle/>
          <a:p>
            <a:pPr lvl="0"/>
            <a:r>
              <a:rPr lang="ru-RU" dirty="0"/>
              <a:t>Существуют слова, которые поддерживают детей, например: «Зная тебя, я уверен(а), что ты все сделаешь хорошо», «Ты делаешь это хорошо», «У тебя всё получится!», «Ты сможешь это сделать», «Я буду мысленно всегда рядом с тобой!».</a:t>
            </a:r>
          </a:p>
          <a:p>
            <a:pPr lvl="0"/>
            <a:r>
              <a:rPr lang="ru-RU" dirty="0" smtClean="0"/>
              <a:t>Подбадривайте, хвалите </a:t>
            </a:r>
            <a:r>
              <a:rPr lang="ru-RU" dirty="0"/>
              <a:t>детей за то, что они делают хорошо. Повышайте их уверенность в себе. Чем больше ребенок боится неудачи, тем более вероятность допущения ошибок.</a:t>
            </a:r>
          </a:p>
          <a:p>
            <a:pPr lvl="0"/>
            <a:r>
              <a:rPr lang="ru-RU" dirty="0"/>
              <a:t>Избегайте подчеркивания промахов ребёнка.</a:t>
            </a:r>
          </a:p>
          <a:p>
            <a:pPr lvl="0"/>
            <a:r>
              <a:rPr lang="ru-RU" dirty="0"/>
              <a:t>Демонстрируйте любовь и уважение ребёнку.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1292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99392"/>
            <a:ext cx="77724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043608"/>
            <a:ext cx="8219256" cy="4572000"/>
          </a:xfrm>
        </p:spPr>
        <p:txBody>
          <a:bodyPr/>
          <a:lstStyle/>
          <a:p>
            <a:pPr lvl="0"/>
            <a:r>
              <a:rPr lang="ru-RU" dirty="0"/>
              <a:t>Важны поддерживающие прикосновения. Психологами установлено, что 4 объятия в день это минимум для выживания ребенка, а для полноценного развития необходимо 8 объятий.</a:t>
            </a:r>
          </a:p>
          <a:p>
            <a:pPr lvl="0"/>
            <a:r>
              <a:rPr lang="ru-RU" dirty="0" smtClean="0"/>
              <a:t>Ребенку </a:t>
            </a:r>
            <a:r>
              <a:rPr lang="ru-RU" dirty="0"/>
              <a:t>всегда передается волнение родителей, и если взрослые в ответственный момент могут справиться со своими эмоциями, то ребенок в силу возрастных особенностей может эмоционально «сорваться</a:t>
            </a:r>
            <a:r>
              <a:rPr lang="ru-RU" dirty="0" smtClean="0"/>
              <a:t>». </a:t>
            </a:r>
          </a:p>
          <a:p>
            <a:r>
              <a:rPr lang="ru-RU" dirty="0" smtClean="0"/>
              <a:t>Переживая </a:t>
            </a:r>
            <a:r>
              <a:rPr lang="ru-RU" dirty="0"/>
              <a:t>неудачи, человек становится сильнее, жизненно устойчивее. Задача родителя – помочь выстроить тактику дальнейших действий, эмоционально поддержать и предложить помощь.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706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/>
          </p:cNvSpPr>
          <p:nvPr>
            <p:ph type="body" idx="1"/>
          </p:nvPr>
        </p:nvSpPr>
        <p:spPr>
          <a:xfrm>
            <a:off x="179388" y="1052513"/>
            <a:ext cx="8507412" cy="5329237"/>
          </a:xfrm>
        </p:spPr>
        <p:txBody>
          <a:bodyPr/>
          <a:lstStyle/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dirty="0" smtClean="0"/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Ваша любовь и поддержка –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залог успеха детей в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настоящем и будущем.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Ребёнку важно понимать, что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есть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место, куда он всегда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может прийти, где его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понимают и любят!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Любят сильно, безусловно и просто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так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lnSpc>
                <a:spcPct val="90000"/>
              </a:lnSpc>
              <a:buFont typeface="Wingdings 2" pitchFamily="18" charset="2"/>
              <a:buNone/>
            </a:pPr>
            <a:r>
              <a:rPr lang="ru-RU" sz="4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Именно так и вырастают счастливые люди!</a:t>
            </a:r>
          </a:p>
        </p:txBody>
      </p:sp>
      <p:pic>
        <p:nvPicPr>
          <p:cNvPr id="63503" name="Picture 15" descr="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263" y="549275"/>
            <a:ext cx="3600450" cy="33893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3"/>
            <a:ext cx="8377402" cy="23762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Уважаемые родители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вы заметили отклонения в поведении ребенка, если вам нужна помощь специалиста, то обратитесь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 консультацией к школьному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психологу или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по телефону</a:t>
            </a:r>
          </a:p>
          <a:p>
            <a:pPr marL="0" indent="0"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8 800 2000 122</a:t>
            </a:r>
            <a:endParaRPr lang="ru-RU" b="1" i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D:\Документы\Desktop\Детский-телефон-довер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3728" y="3284984"/>
            <a:ext cx="4680520" cy="32982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56926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title"/>
          </p:nvPr>
        </p:nvSpPr>
        <p:spPr>
          <a:xfrm>
            <a:off x="539750" y="260350"/>
            <a:ext cx="9144000" cy="1143000"/>
          </a:xfrm>
        </p:spPr>
        <p:txBody>
          <a:bodyPr/>
          <a:lstStyle/>
          <a:p>
            <a:r>
              <a:rPr lang="ru-RU" sz="3600" b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Особенности юношеского возраста </a:t>
            </a:r>
            <a:br>
              <a:rPr lang="ru-RU" sz="3600" b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323" name="Rectangle 3"/>
          <p:cNvSpPr>
            <a:spLocks noGrp="1"/>
          </p:cNvSpPr>
          <p:nvPr>
            <p:ph type="body" idx="1"/>
          </p:nvPr>
        </p:nvSpPr>
        <p:spPr>
          <a:xfrm>
            <a:off x="0" y="981075"/>
            <a:ext cx="8785225" cy="4572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Появление представления о себе как о взрослом, сформированность моральных суждений, самооценки и оценки своих способностей и поступков, профессиональное самоопределение и, как следствие, познавательный интерес, самоорганизация в учении</a:t>
            </a:r>
          </a:p>
        </p:txBody>
      </p:sp>
      <p:pic>
        <p:nvPicPr>
          <p:cNvPr id="56325" name="Picture 5" descr="118699646_229010685197149_8879806378823094603_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3141663"/>
            <a:ext cx="4676775" cy="3508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/>
          </p:cNvSpPr>
          <p:nvPr>
            <p:ph type="title"/>
          </p:nvPr>
        </p:nvSpPr>
        <p:spPr>
          <a:xfrm>
            <a:off x="395288" y="274638"/>
            <a:ext cx="8569325" cy="1143000"/>
          </a:xfrm>
        </p:spPr>
        <p:txBody>
          <a:bodyPr/>
          <a:lstStyle/>
          <a:p>
            <a:pPr algn="ctr"/>
            <a:r>
              <a:rPr lang="ru-RU" sz="3600" b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Портрет подросткового возраста и некоторых старшеклассников</a:t>
            </a:r>
            <a:r>
              <a:rPr lang="ru-RU" sz="3600" smtClean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57347" name="Rectangle 3"/>
          <p:cNvSpPr>
            <a:spLocks noGrp="1"/>
          </p:cNvSpPr>
          <p:nvPr>
            <p:ph type="body" idx="1"/>
          </p:nvPr>
        </p:nvSpPr>
        <p:spPr>
          <a:xfrm>
            <a:off x="395288" y="1447800"/>
            <a:ext cx="8497887" cy="4572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Плохо владеет своими эмоциями, в его отношении к себе наблюдаются колебания от приступов самокритичности до неадекватной самоуверенности, для него общение со сверстниками важнее обучения, он сопротивляется воспитательному воздействию взрослых</a:t>
            </a:r>
          </a:p>
        </p:txBody>
      </p:sp>
      <p:pic>
        <p:nvPicPr>
          <p:cNvPr id="57353" name="Picture 9" descr="phubbing-%D0%BF%D0%BE-%D1%80%D0%BE%D1%81%D1%82%D0%BE%D0%BA-%D0%B8%D0%B3%D0%BD%D0%BE%D1%80%D0%B8%D1%80%D1%83%D0%B5%D1%82-%D0%B5%D0%B3%D0%BE-%D1%80%D1%83%D0%B3%D0%B0-699678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975" y="3573463"/>
            <a:ext cx="4595813" cy="30622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/>
          </p:cNvSpPr>
          <p:nvPr>
            <p:ph type="title"/>
          </p:nvPr>
        </p:nvSpPr>
        <p:spPr>
          <a:xfrm>
            <a:off x="430213" y="1628775"/>
            <a:ext cx="8713787" cy="1143000"/>
          </a:xfrm>
        </p:spPr>
        <p:txBody>
          <a:bodyPr/>
          <a:lstStyle/>
          <a:p>
            <a:r>
              <a:rPr lang="ru-RU" sz="2800" b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Уважаемые родители, чтобы понять, в какой возрастной категории находится Ваш ребенок, задайте ему один вопрос: «Ты пошел (собираешься) в 10-й класс или среднее учебное заведение почему?»</a:t>
            </a:r>
            <a:br>
              <a:rPr lang="ru-RU" sz="2800" b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371" name="Rectangle 3"/>
          <p:cNvSpPr>
            <a:spLocks noGrp="1"/>
          </p:cNvSpPr>
          <p:nvPr>
            <p:ph type="body" idx="1"/>
          </p:nvPr>
        </p:nvSpPr>
        <p:spPr>
          <a:xfrm>
            <a:off x="650875" y="2420938"/>
            <a:ext cx="8493125" cy="4572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Варианты ответов</a:t>
            </a:r>
            <a:endParaRPr lang="ru-RU" b="1" smtClean="0"/>
          </a:p>
          <a:p>
            <a:pPr>
              <a:buFont typeface="Wingdings 2" pitchFamily="18" charset="2"/>
              <a:buNone/>
            </a:pPr>
            <a:r>
              <a:rPr lang="ru-RU" b="1" smtClean="0"/>
              <a:t>1. </a:t>
            </a:r>
            <a:r>
              <a:rPr lang="ru-RU" smtClean="0"/>
              <a:t>Мне нравится учиться, я узнаю много нового.</a:t>
            </a:r>
            <a:endParaRPr lang="ru-RU" b="1" smtClean="0"/>
          </a:p>
          <a:p>
            <a:pPr>
              <a:buFont typeface="Wingdings 2" pitchFamily="18" charset="2"/>
              <a:buNone/>
            </a:pPr>
            <a:r>
              <a:rPr lang="ru-RU" b="1" smtClean="0"/>
              <a:t>2. </a:t>
            </a:r>
            <a:r>
              <a:rPr lang="ru-RU" smtClean="0"/>
              <a:t>Я согласен с доводами родителей, одноклассников, друзей и т.д.</a:t>
            </a:r>
            <a:endParaRPr lang="ru-RU" b="1" smtClean="0"/>
          </a:p>
          <a:p>
            <a:pPr>
              <a:buFont typeface="Wingdings 2" pitchFamily="18" charset="2"/>
              <a:buNone/>
            </a:pPr>
            <a:r>
              <a:rPr lang="ru-RU" b="1" smtClean="0"/>
              <a:t>3. </a:t>
            </a:r>
            <a:r>
              <a:rPr lang="ru-RU" smtClean="0"/>
              <a:t>Работа, которую я выбрал, требует среднего, высшего образования.</a:t>
            </a:r>
            <a:endParaRPr lang="ru-RU" b="1" smtClean="0"/>
          </a:p>
          <a:p>
            <a:pPr>
              <a:buFont typeface="Wingdings 2" pitchFamily="18" charset="2"/>
              <a:buNone/>
            </a:pPr>
            <a:r>
              <a:rPr lang="ru-RU" b="1" smtClean="0"/>
              <a:t>4. </a:t>
            </a:r>
            <a:r>
              <a:rPr lang="ru-RU" smtClean="0"/>
              <a:t>Не хотел расставаться с одноклассниками, друзьями.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/>
          </p:cNvSpPr>
          <p:nvPr>
            <p:ph type="body" idx="1"/>
          </p:nvPr>
        </p:nvSpPr>
        <p:spPr>
          <a:xfrm>
            <a:off x="468313" y="333375"/>
            <a:ext cx="8291512" cy="4572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1-й или 3-й вариант ответа.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   Ваш ребенок, скорей всего, психологически уже старшеклассник.</a:t>
            </a:r>
          </a:p>
          <a:p>
            <a:pPr>
              <a:buFont typeface="Wingdings 2" pitchFamily="18" charset="2"/>
              <a:buNone/>
            </a:pPr>
            <a:endParaRPr lang="ru-RU" smtClean="0"/>
          </a:p>
          <a:p>
            <a:pPr>
              <a:buFont typeface="Wingdings 2" pitchFamily="18" charset="2"/>
              <a:buNone/>
            </a:pPr>
            <a:r>
              <a:rPr lang="ru-RU" smtClean="0"/>
              <a:t>    2-й или 4-й ответ.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    Показатель несамостоятельности выбора как особенности подросткового возраста. В данной ситуации родителю необходимо в процессе воспитания своего старшеклассника учитывать психологию подросткового возраста.</a:t>
            </a:r>
          </a:p>
        </p:txBody>
      </p:sp>
      <p:pic>
        <p:nvPicPr>
          <p:cNvPr id="59397" name="Picture 9" descr="horned-owl-clipart-smart-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9925" y="4508500"/>
            <a:ext cx="1481138" cy="208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/>
          </p:nvPr>
        </p:nvSpPr>
        <p:spPr>
          <a:xfrm>
            <a:off x="900113" y="-242888"/>
            <a:ext cx="7772400" cy="1143001"/>
          </a:xfrm>
        </p:spPr>
        <p:txBody>
          <a:bodyPr/>
          <a:lstStyle/>
          <a:p>
            <a:r>
              <a:rPr lang="ru-RU" b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Задача родителей</a:t>
            </a:r>
          </a:p>
        </p:txBody>
      </p:sp>
      <p:sp>
        <p:nvSpPr>
          <p:cNvPr id="60419" name="Rectangle 3"/>
          <p:cNvSpPr>
            <a:spLocks noGrp="1"/>
          </p:cNvSpPr>
          <p:nvPr>
            <p:ph type="body" idx="1"/>
          </p:nvPr>
        </p:nvSpPr>
        <p:spPr>
          <a:xfrm>
            <a:off x="395288" y="981075"/>
            <a:ext cx="8277225" cy="4572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 помочь подростку понять себя, свои особенности, осознать свои мечты и желания, а в дальнейшем и воплотить их в жизнь. Такой взрослый станет настоящим другом, наставником, от которого подросток не отвернется, а будет постоянно советоваться в принятии решений</a:t>
            </a:r>
          </a:p>
        </p:txBody>
      </p:sp>
      <p:pic>
        <p:nvPicPr>
          <p:cNvPr id="5" name="Picture 4" descr="maxresdefaul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7704" y="3645024"/>
            <a:ext cx="5279851" cy="29704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243408"/>
            <a:ext cx="77724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Рекомендации родителям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27584" y="1124744"/>
            <a:ext cx="7772400" cy="45720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Слушайте своего ребенка. Поверьте, пока Вы с уважением не отнесетесь к мыслям, суждениям, позиции своего ребенка, он не воспримет ваших советов.</a:t>
            </a:r>
            <a:endParaRPr lang="ru-RU" dirty="0"/>
          </a:p>
        </p:txBody>
      </p:sp>
      <p:pic>
        <p:nvPicPr>
          <p:cNvPr id="4" name="Picture 5" descr="Depositphotos_65170899_xl-20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752" y="2996952"/>
            <a:ext cx="4991918" cy="33311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75697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243408"/>
            <a:ext cx="77724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Рекомендации родителям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55576" y="888710"/>
            <a:ext cx="7772400" cy="45720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Родительская поддержка должна быть основана на том, чтобы помочь ребенку почувствовать свою нужность. Если у вас нет времени, то подросток обязательно найдёт кого - то в сети, кто окажет ему мнимую помощь, которая может оказаться роковой. </a:t>
            </a:r>
            <a:endParaRPr lang="ru-RU" dirty="0"/>
          </a:p>
        </p:txBody>
      </p:sp>
      <p:sp>
        <p:nvSpPr>
          <p:cNvPr id="5" name="AutoShape 2" descr="https://www.aristek.ru/i/blog/kursy-excel-kak-ne-zabluditsa-v-obilii-cifr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s://www.aristek.ru/i/blog/kursy-excel-kak-ne-zabluditsa-v-obilii-cifr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356992"/>
            <a:ext cx="4981560" cy="303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926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243408"/>
            <a:ext cx="77724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Рекомендации родителям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55576" y="888710"/>
            <a:ext cx="7772400" cy="45720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Если старшеклассник не может определиться со своими профессиональными планами, надо попытаться понять, с чем это связано. Детям очень важен опыт своих родителей. Расскажите, как вы выбирали профессию, чем при этом руководствовались, кто вам помог.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AutoShape 2" descr="https://www.aristek.ru/i/blog/kursy-excel-kak-ne-zabluditsa-v-obilii-cifr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s://www.aristek.ru/i/blog/kursy-excel-kak-ne-zabluditsa-v-obilii-cifr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https://aoczn.ru/wp-content/uploads/2021/02/1b67aa1dd75df12c7f3278cdc0479cb0.jpe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531800"/>
            <a:ext cx="4591542" cy="306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5186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2003</TotalTime>
  <Words>570</Words>
  <Application>Microsoft Office PowerPoint</Application>
  <PresentationFormat>Экран (4:3)</PresentationFormat>
  <Paragraphs>46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Cambria</vt:lpstr>
      <vt:lpstr>Franklin Gothic Book</vt:lpstr>
      <vt:lpstr>Perpetua</vt:lpstr>
      <vt:lpstr>Times New Roman</vt:lpstr>
      <vt:lpstr>Wingdings 2</vt:lpstr>
      <vt:lpstr>Справедливость</vt:lpstr>
      <vt:lpstr>Ваш ребёнок – старшеклассник. Рекомендации родителям по формированию успешной личности  </vt:lpstr>
      <vt:lpstr>Особенности юношеского возраста  </vt:lpstr>
      <vt:lpstr>Портрет подросткового возраста и некоторых старшеклассников </vt:lpstr>
      <vt:lpstr>Уважаемые родители, чтобы понять, в какой возрастной категории находится Ваш ребенок, задайте ему один вопрос: «Ты пошел (собираешься) в 10-й класс или среднее учебное заведение почему?» </vt:lpstr>
      <vt:lpstr>Презентация PowerPoint</vt:lpstr>
      <vt:lpstr>Задача родителей</vt:lpstr>
      <vt:lpstr>Рекомендации родителям</vt:lpstr>
      <vt:lpstr>Рекомендации родителям</vt:lpstr>
      <vt:lpstr>Рекомендации родителям</vt:lpstr>
      <vt:lpstr>Задача родителей – научить ребенка справляться с различными задачами, создав у него установку:  «Ты можешь это сделать». </vt:lpstr>
      <vt:lpstr>Рекомендации</vt:lpstr>
      <vt:lpstr>Рекомендации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Физиологические и психологические особенности подросткового возраста</dc:title>
  <dc:creator>Наташа</dc:creator>
  <cp:lastModifiedBy>Учитель</cp:lastModifiedBy>
  <cp:revision>75</cp:revision>
  <dcterms:created xsi:type="dcterms:W3CDTF">2017-10-26T02:19:08Z</dcterms:created>
  <dcterms:modified xsi:type="dcterms:W3CDTF">2021-05-20T13:27:44Z</dcterms:modified>
</cp:coreProperties>
</file>